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7" r:id="rId4"/>
    <p:sldId id="268" r:id="rId5"/>
    <p:sldId id="266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C8DAB-18BF-4359-B58C-F9D064F3D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3900D4-4ED3-4D17-A278-244AB47185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B475A1-DF6D-40B3-BFA9-B74EC383F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F7E93E-421D-44DC-AB4B-5EE1BA92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DDA175-8D0B-436E-B445-C73289694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84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8B0E50-C994-4586-A0BA-2BD00318B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3E0149-A518-4CD2-B029-0162B62103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7CCE52-73CB-4F9B-B94A-337F469B8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254A1B-0D28-4DFA-8411-0C84935BD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6FB29B-3A69-4302-BE17-E94C166C5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065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D4CD81-A98E-445F-A3A2-DDFCA1EBB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53837A-DEF6-4F1C-B45F-E7FAA45326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A849A4-0A01-4E2F-981C-23E34643F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B17C39-F277-4927-9D58-6CF575FB2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7564B9-5687-46F6-98EC-8FF19AF06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504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3823F-3820-4CC4-99DB-7BA50BFB5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BC5E2D-3E63-4EDE-9207-00F4FFF90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F5F92F-F5C7-4097-98B6-26DF6E398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AB28D3-237B-4012-B030-F49B758FA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16B292-8491-4794-B037-87CF4F685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49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4C9C03-FA57-41E6-9B40-CE4611335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C5DAD9-1919-4047-9C8D-4851000E3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F45AED-AA37-4E57-BCA2-72152AA2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A99FA2-E4CF-4892-99DD-9E005768C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5CD66-765E-4B7F-A9EE-B042096F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081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AE0949-0289-4136-B835-840645E8B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1F8083-3406-4AFA-9D40-4CBE58EBF4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AF528E-1240-4471-B607-99BCC9549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CA89E3-DFFF-4EA7-84AE-A0DC6CAFF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E4F99B-3FBF-4095-B7BA-B36C5DB29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B2BB33-CA36-4682-AEA3-1F21DC24A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372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A0888-2D4E-49FB-B4A5-551941174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9B2502-E059-412F-9855-07511AFCA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BEBE7F-15E5-4DEE-88F8-E88ECC82E8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BC27EE-57F1-4383-9E48-6A96676FD9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9A7ACCC-CA4E-43C9-9E7F-01CF87E75B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B354E1B-E3FC-4FF9-81B7-C5FC454FB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5BF1AC9-948F-4656-BD47-67BA84790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6621625-EFBB-4D99-A122-7E2F20EFD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111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EB4430-BCE7-42A6-9481-45C3DBBBB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14C8A8-D212-407E-960B-B95EA20B2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FCD9B9-4985-4974-9C0D-C61B4EDC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90B214-AAE3-474F-B13E-A08D8A67F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501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F65270B-38CD-48D3-B67F-C6AD03B60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EB37B5-A691-4AFF-916E-B646521C2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642A33-3926-4374-8611-88ECFD9E5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491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57DC0D-37C6-41B8-9615-19871F810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973754-F585-4E0F-89FB-C22BB3C13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A37EA4-29A9-44CA-A18C-8FF5506D7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DB19A0-ACBC-48F6-9F6F-968D93C6C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7F66A4E-F679-4831-ADBA-9E8DE576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7CE96D-6C0B-42DF-A316-998173885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500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C898A-F0F1-44B2-B147-D8F0923E6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DAA1311-A8E3-497B-969E-175EA9CF9F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99DFAA-4EE6-4185-9AE6-AE931B24B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D4375B-C8B1-496B-9E3A-848F2A0D9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045A6A-050F-432E-BCA6-40EB70A26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FB8B81-7E95-447A-8C33-097A547BE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669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9EE3C4-500B-4AA9-9C7F-A040BE1CF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B8F8D1-CAB8-4580-9645-0098BBC73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C909-2EEF-4B62-8E9A-53D9EC8CDE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A6EFE-35BE-4E81-BC26-72287A53B41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E4CE73-292A-453F-A793-74D3229495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9DA74F-3355-4714-9FE8-4BBC35787E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A1875-2564-4587-9897-08E8871656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778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제목 1">
            <a:extLst>
              <a:ext uri="{FF2B5EF4-FFF2-40B4-BE49-F238E27FC236}">
                <a16:creationId xmlns:a16="http://schemas.microsoft.com/office/drawing/2014/main" id="{71642FFF-C341-429A-AC20-7218B3025E7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24000" y="1728788"/>
            <a:ext cx="9144000" cy="1781175"/>
          </a:xfrm>
        </p:spPr>
        <p:txBody>
          <a:bodyPr anchor="ctr"/>
          <a:lstStyle/>
          <a:p>
            <a:pPr eaLnBrk="1" hangingPunct="1"/>
            <a:r>
              <a:rPr lang="ko-KR" altLang="en-US"/>
              <a:t>컴퓨터 네트워크</a:t>
            </a:r>
          </a:p>
        </p:txBody>
      </p:sp>
      <p:sp>
        <p:nvSpPr>
          <p:cNvPr id="2051" name="부제목 2">
            <a:extLst>
              <a:ext uri="{FF2B5EF4-FFF2-40B4-BE49-F238E27FC236}">
                <a16:creationId xmlns:a16="http://schemas.microsoft.com/office/drawing/2014/main" id="{4B8DB03D-46FA-47AE-AE2F-5F7A805D18B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84299" y="3479800"/>
            <a:ext cx="6794957" cy="1922708"/>
          </a:xfrm>
        </p:spPr>
        <p:txBody>
          <a:bodyPr>
            <a:normAutofit/>
          </a:bodyPr>
          <a:lstStyle/>
          <a:p>
            <a:pPr marL="514350" indent="-514350" algn="l" eaLnBrk="1" hangingPunct="1">
              <a:buFont typeface="+mj-lt"/>
              <a:buAutoNum type="romanUcPeriod" startAt="2"/>
            </a:pPr>
            <a:r>
              <a:rPr lang="ko-KR" altLang="en-US"/>
              <a:t>네트워크 계층 구조</a:t>
            </a:r>
            <a:endParaRPr lang="en-US" altLang="ko-KR"/>
          </a:p>
          <a:p>
            <a:pPr marL="971550" lvl="1" indent="-514350" algn="l">
              <a:buFont typeface="+mj-lt"/>
              <a:buAutoNum type="arabicPeriod"/>
            </a:pPr>
            <a:r>
              <a:rPr lang="en-US" altLang="ko-KR"/>
              <a:t>OSI 7 </a:t>
            </a:r>
            <a:r>
              <a:rPr lang="ko-KR" altLang="en-US"/>
              <a:t>계층</a:t>
            </a:r>
            <a:endParaRPr lang="en-US" altLang="ko-KR"/>
          </a:p>
          <a:p>
            <a:pPr marL="1371600" lvl="2" indent="-457200" algn="l" eaLnBrk="1" hangingPunct="1">
              <a:buFontTx/>
              <a:buAutoNum type="circleNumDbPlain"/>
            </a:pPr>
            <a:r>
              <a:rPr lang="en-US" altLang="ko-KR"/>
              <a:t>OSI </a:t>
            </a:r>
            <a:r>
              <a:rPr lang="ko-KR" altLang="en-US"/>
              <a:t>참조 모델의 목적과 계층화의 장점</a:t>
            </a:r>
            <a:endParaRPr lang="en-US" altLang="ko-KR"/>
          </a:p>
          <a:p>
            <a:pPr marL="1371600" lvl="2" indent="-457200" algn="l" eaLnBrk="1" hangingPunct="1">
              <a:buFontTx/>
              <a:buAutoNum type="circleNumDbPlain"/>
            </a:pPr>
            <a:r>
              <a:rPr lang="en-US" altLang="ko-KR"/>
              <a:t>OSI 7 </a:t>
            </a:r>
            <a:r>
              <a:rPr lang="ko-KR" altLang="en-US"/>
              <a:t>계층 분류</a:t>
            </a:r>
            <a:endParaRPr lang="en-US" altLang="ko-KR"/>
          </a:p>
          <a:p>
            <a:pPr marL="1371600" lvl="2" indent="-457200" algn="l" eaLnBrk="1" hangingPunct="1">
              <a:buFontTx/>
              <a:buAutoNum type="circleNumDbPlain"/>
            </a:pPr>
            <a:r>
              <a:rPr lang="en-US" altLang="ko-KR"/>
              <a:t>OSI </a:t>
            </a:r>
            <a:r>
              <a:rPr lang="ko-KR" altLang="en-US"/>
              <a:t>참조 모델의 각 계층의 기능</a:t>
            </a:r>
            <a:endParaRPr lang="en-US" altLang="ko-KR"/>
          </a:p>
          <a:p>
            <a:pPr marL="914400" lvl="1" indent="-457200" algn="l" eaLnBrk="1" hangingPunct="1">
              <a:buFont typeface="맑은 고딕" panose="020B0503020000020004" pitchFamily="50" charset="-127"/>
              <a:buAutoNum type="arabicPeriod"/>
            </a:pPr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08BBDAF-090D-4896-9120-A735635DEF9F}"/>
              </a:ext>
            </a:extLst>
          </p:cNvPr>
          <p:cNvCxnSpPr>
            <a:cxnSpLocks/>
          </p:cNvCxnSpPr>
          <p:nvPr/>
        </p:nvCxnSpPr>
        <p:spPr>
          <a:xfrm>
            <a:off x="923925" y="1728788"/>
            <a:ext cx="841533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855938-BB87-41EF-A943-1CBA999B7A64}"/>
              </a:ext>
            </a:extLst>
          </p:cNvPr>
          <p:cNvCxnSpPr>
            <a:cxnSpLocks/>
          </p:cNvCxnSpPr>
          <p:nvPr/>
        </p:nvCxnSpPr>
        <p:spPr>
          <a:xfrm>
            <a:off x="1225550" y="1208088"/>
            <a:ext cx="0" cy="4065587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" name="타원 2">
            <a:extLst>
              <a:ext uri="{FF2B5EF4-FFF2-40B4-BE49-F238E27FC236}">
                <a16:creationId xmlns:a16="http://schemas.microsoft.com/office/drawing/2014/main" id="{8A2594D8-D365-4B16-BC60-ED44F50FFCF8}"/>
              </a:ext>
            </a:extLst>
          </p:cNvPr>
          <p:cNvSpPr/>
          <p:nvPr/>
        </p:nvSpPr>
        <p:spPr>
          <a:xfrm>
            <a:off x="855663" y="468313"/>
            <a:ext cx="739775" cy="739775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913759D-9131-4FCA-8E05-15B26053B176}"/>
              </a:ext>
            </a:extLst>
          </p:cNvPr>
          <p:cNvSpPr/>
          <p:nvPr/>
        </p:nvSpPr>
        <p:spPr>
          <a:xfrm>
            <a:off x="482600" y="1508125"/>
            <a:ext cx="441325" cy="441325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B5AA190-5108-48FA-83F0-E325A2065460}"/>
              </a:ext>
            </a:extLst>
          </p:cNvPr>
          <p:cNvSpPr/>
          <p:nvPr/>
        </p:nvSpPr>
        <p:spPr>
          <a:xfrm>
            <a:off x="1843088" y="2776538"/>
            <a:ext cx="492125" cy="488950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169E2D00-8870-4824-9566-9A2E549A71EF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923925" y="3021013"/>
            <a:ext cx="919163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32FE1096-088F-484F-A073-BB4462CDA918}"/>
              </a:ext>
            </a:extLst>
          </p:cNvPr>
          <p:cNvSpPr/>
          <p:nvPr/>
        </p:nvSpPr>
        <p:spPr>
          <a:xfrm>
            <a:off x="608013" y="2865438"/>
            <a:ext cx="312737" cy="31273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8FC6CC8-0830-45EC-902F-6C434DCCD197}"/>
              </a:ext>
            </a:extLst>
          </p:cNvPr>
          <p:cNvSpPr/>
          <p:nvPr/>
        </p:nvSpPr>
        <p:spPr>
          <a:xfrm>
            <a:off x="9339263" y="1508125"/>
            <a:ext cx="490537" cy="488950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E46DEB58-991F-4ABE-9DED-C0D381FE3ADD}"/>
              </a:ext>
            </a:extLst>
          </p:cNvPr>
          <p:cNvSpPr/>
          <p:nvPr/>
        </p:nvSpPr>
        <p:spPr>
          <a:xfrm>
            <a:off x="979488" y="5265738"/>
            <a:ext cx="492125" cy="488950"/>
          </a:xfrm>
          <a:prstGeom prst="ellips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1BE72E-E9E6-4AE5-ADF3-17F019A10163}"/>
              </a:ext>
            </a:extLst>
          </p:cNvPr>
          <p:cNvSpPr txBox="1"/>
          <p:nvPr/>
        </p:nvSpPr>
        <p:spPr>
          <a:xfrm>
            <a:off x="855663" y="638175"/>
            <a:ext cx="762000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>
                <a:solidFill>
                  <a:schemeClr val="bg1">
                    <a:lumMod val="95000"/>
                  </a:schemeClr>
                </a:solidFill>
              </a:rPr>
              <a:t>Node</a:t>
            </a:r>
            <a:endParaRPr lang="ko-KR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31409A-B966-49B2-95DC-CDEB98223C80}"/>
              </a:ext>
            </a:extLst>
          </p:cNvPr>
          <p:cNvSpPr txBox="1"/>
          <p:nvPr/>
        </p:nvSpPr>
        <p:spPr>
          <a:xfrm>
            <a:off x="1236663" y="2647950"/>
            <a:ext cx="704850" cy="3063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ko-KR" sz="1400">
                <a:solidFill>
                  <a:schemeClr val="bg1">
                    <a:lumMod val="95000"/>
                  </a:schemeClr>
                </a:solidFill>
              </a:rPr>
              <a:t>Edge</a:t>
            </a:r>
            <a:endParaRPr lang="ko-KR" altLang="en-US" sz="14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63" name="TextBox 21">
            <a:extLst>
              <a:ext uri="{FF2B5EF4-FFF2-40B4-BE49-F238E27FC236}">
                <a16:creationId xmlns:a16="http://schemas.microsoft.com/office/drawing/2014/main" id="{278B19AC-6ADE-4B29-9DDD-7CE25243E1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3738" y="6026150"/>
            <a:ext cx="233362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1100">
                <a:latin typeface="굴림" panose="020B0600000101010101" pitchFamily="50" charset="-127"/>
                <a:ea typeface="굴림" panose="020B0600000101010101" pitchFamily="50" charset="-127"/>
              </a:rPr>
              <a:t>Ansan Technical High School</a:t>
            </a:r>
          </a:p>
          <a:p>
            <a:pPr latinLnBrk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1100">
                <a:latin typeface="굴림" panose="020B0600000101010101" pitchFamily="50" charset="-127"/>
                <a:ea typeface="굴림" panose="020B0600000101010101" pitchFamily="50" charset="-127"/>
              </a:rPr>
              <a:t>Dept. Compter</a:t>
            </a:r>
          </a:p>
          <a:p>
            <a:pPr latinLnBrk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1100">
                <a:latin typeface="굴림" panose="020B0600000101010101" pitchFamily="50" charset="-127"/>
                <a:ea typeface="굴림" panose="020B0600000101010101" pitchFamily="50" charset="-127"/>
              </a:rPr>
              <a:t>made by kig2929kig@gmail.com</a:t>
            </a:r>
            <a:endParaRPr lang="ko-KR" altLang="en-US" sz="11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02 OSI</a:t>
            </a:r>
            <a:r>
              <a:rPr lang="ko-KR" altLang="en-US"/>
              <a:t> </a:t>
            </a:r>
            <a:r>
              <a:rPr lang="en-US" altLang="ko-KR"/>
              <a:t>7 </a:t>
            </a:r>
            <a:r>
              <a:rPr lang="ko-KR" altLang="en-US"/>
              <a:t>계층의 분류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3. </a:t>
            </a:r>
            <a:r>
              <a:rPr lang="ko-KR" altLang="en-US" sz="4000">
                <a:solidFill>
                  <a:srgbClr val="FF0000"/>
                </a:solidFill>
              </a:rPr>
              <a:t>계층의 구성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F253F-73CE-4C9E-A2F1-29B254DB1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네트워크 지원 계층 </a:t>
            </a:r>
            <a:r>
              <a:rPr lang="en-US" altLang="ko-KR"/>
              <a:t>: </a:t>
            </a:r>
            <a:r>
              <a:rPr lang="ko-KR" altLang="en-US"/>
              <a:t>한 장치에서 다른 장치로 데이터를 이동할 때</a:t>
            </a:r>
            <a:r>
              <a:rPr lang="en-US" altLang="ko-KR"/>
              <a:t>, </a:t>
            </a:r>
            <a:r>
              <a:rPr lang="ko-KR" altLang="en-US"/>
              <a:t>필요한 물리적인 전기적인 규격</a:t>
            </a:r>
            <a:r>
              <a:rPr lang="en-US" altLang="ko-KR"/>
              <a:t>, </a:t>
            </a:r>
            <a:r>
              <a:rPr lang="ko-KR" altLang="en-US"/>
              <a:t>물리적인 연결</a:t>
            </a:r>
            <a:r>
              <a:rPr lang="en-US" altLang="ko-KR"/>
              <a:t>, </a:t>
            </a:r>
            <a:r>
              <a:rPr lang="ko-KR" altLang="en-US"/>
              <a:t>물리 주소</a:t>
            </a:r>
            <a:r>
              <a:rPr lang="en-US" altLang="ko-KR"/>
              <a:t>, </a:t>
            </a:r>
            <a:r>
              <a:rPr lang="ko-KR" altLang="en-US"/>
              <a:t>전송 시간과 신뢰도 등을 처리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전송 계층 </a:t>
            </a:r>
            <a:r>
              <a:rPr lang="en-US" altLang="ko-KR"/>
              <a:t>: </a:t>
            </a:r>
            <a:r>
              <a:rPr lang="ko-KR" altLang="en-US"/>
              <a:t>네트워크 지원 계층과 사용자 지원 계층을 연결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사용자 지원 계층 </a:t>
            </a:r>
            <a:r>
              <a:rPr lang="en-US" altLang="ko-KR"/>
              <a:t>: </a:t>
            </a:r>
            <a:r>
              <a:rPr lang="ko-KR" altLang="en-US"/>
              <a:t>소프트웨어 시스템 간의 상호 연동을 가능</a:t>
            </a:r>
            <a:r>
              <a:rPr lang="en-US" altLang="ko-KR"/>
              <a:t>, </a:t>
            </a:r>
            <a:r>
              <a:rPr lang="ko-KR" altLang="en-US"/>
              <a:t>대부분의 경우 소프트웨어로 구현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44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02 OSI</a:t>
            </a:r>
            <a:r>
              <a:rPr lang="ko-KR" altLang="en-US"/>
              <a:t> </a:t>
            </a:r>
            <a:r>
              <a:rPr lang="en-US" altLang="ko-KR"/>
              <a:t>7 </a:t>
            </a:r>
            <a:r>
              <a:rPr lang="ko-KR" altLang="en-US"/>
              <a:t>계층의 분류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3. </a:t>
            </a:r>
            <a:r>
              <a:rPr lang="ko-KR" altLang="en-US" sz="4000">
                <a:solidFill>
                  <a:srgbClr val="FF0000"/>
                </a:solidFill>
              </a:rPr>
              <a:t>계층의 구성</a:t>
            </a:r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8FE3A1D8-3CC3-44C5-AB1B-0D3B28E76E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768" r="2138" b="37369"/>
          <a:stretch/>
        </p:blipFill>
        <p:spPr>
          <a:xfrm rot="16200000">
            <a:off x="149178" y="2701956"/>
            <a:ext cx="4770647" cy="30179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9F09491-6253-47D3-9EB0-6149628F3378}"/>
              </a:ext>
            </a:extLst>
          </p:cNvPr>
          <p:cNvSpPr/>
          <p:nvPr/>
        </p:nvSpPr>
        <p:spPr>
          <a:xfrm>
            <a:off x="2189527" y="2223083"/>
            <a:ext cx="1954634" cy="165262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5AD376-2785-482E-AB77-114D831B455A}"/>
              </a:ext>
            </a:extLst>
          </p:cNvPr>
          <p:cNvSpPr txBox="1"/>
          <p:nvPr/>
        </p:nvSpPr>
        <p:spPr>
          <a:xfrm>
            <a:off x="4514964" y="2223298"/>
            <a:ext cx="2887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대부분 소프트웨어로 구현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F2A0AF2-4E1A-4411-89B4-4D57973CB4A7}"/>
              </a:ext>
            </a:extLst>
          </p:cNvPr>
          <p:cNvSpPr/>
          <p:nvPr/>
        </p:nvSpPr>
        <p:spPr>
          <a:xfrm>
            <a:off x="2139194" y="3875710"/>
            <a:ext cx="1954634" cy="172813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10E68F-8E60-44EA-B631-9F970FF046EE}"/>
              </a:ext>
            </a:extLst>
          </p:cNvPr>
          <p:cNvSpPr txBox="1"/>
          <p:nvPr/>
        </p:nvSpPr>
        <p:spPr>
          <a:xfrm>
            <a:off x="4512785" y="4194385"/>
            <a:ext cx="3348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하드웨어와 소프트웨어로 구현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FB18A5-9367-4D97-8667-1B9B7149B263}"/>
              </a:ext>
            </a:extLst>
          </p:cNvPr>
          <p:cNvSpPr txBox="1"/>
          <p:nvPr/>
        </p:nvSpPr>
        <p:spPr>
          <a:xfrm>
            <a:off x="4613945" y="5662569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하드웨어로 구현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D7CFA48-05B2-45DE-8AE5-0BB969F24EF5}"/>
              </a:ext>
            </a:extLst>
          </p:cNvPr>
          <p:cNvCxnSpPr/>
          <p:nvPr/>
        </p:nvCxnSpPr>
        <p:spPr>
          <a:xfrm flipH="1">
            <a:off x="4043494" y="2407964"/>
            <a:ext cx="343948" cy="4946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FF3CAA1C-4D20-433A-BBF9-BAED7B961175}"/>
              </a:ext>
            </a:extLst>
          </p:cNvPr>
          <p:cNvCxnSpPr>
            <a:cxnSpLocks/>
          </p:cNvCxnSpPr>
          <p:nvPr/>
        </p:nvCxnSpPr>
        <p:spPr>
          <a:xfrm flipH="1">
            <a:off x="3896687" y="4374633"/>
            <a:ext cx="565764" cy="2560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3F3B580A-8FDB-4AD3-950B-F8C9FAFEF2CE}"/>
              </a:ext>
            </a:extLst>
          </p:cNvPr>
          <p:cNvCxnSpPr>
            <a:cxnSpLocks/>
          </p:cNvCxnSpPr>
          <p:nvPr/>
        </p:nvCxnSpPr>
        <p:spPr>
          <a:xfrm flipH="1">
            <a:off x="3810946" y="5797751"/>
            <a:ext cx="701839" cy="494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570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 OSI </a:t>
            </a:r>
            <a:r>
              <a:rPr lang="ko-KR" altLang="en-US"/>
              <a:t>참조 모델의 각 계층의 기능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1. </a:t>
            </a:r>
            <a:r>
              <a:rPr lang="ko-KR" altLang="en-US" sz="4000">
                <a:solidFill>
                  <a:srgbClr val="FF0000"/>
                </a:solidFill>
              </a:rPr>
              <a:t>물리 계층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F253F-73CE-4C9E-A2F1-29B254DB1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물리 계층</a:t>
            </a:r>
            <a:r>
              <a:rPr lang="en-US" altLang="ko-KR"/>
              <a:t>(physical layer)</a:t>
            </a:r>
          </a:p>
          <a:p>
            <a:pPr lvl="1"/>
            <a:r>
              <a:rPr lang="ko-KR" altLang="en-US"/>
              <a:t>물리적 매체</a:t>
            </a:r>
            <a:r>
              <a:rPr lang="en-US" altLang="ko-KR"/>
              <a:t>(</a:t>
            </a:r>
            <a:r>
              <a:rPr lang="ko-KR" altLang="en-US"/>
              <a:t>전송매체</a:t>
            </a:r>
            <a:r>
              <a:rPr lang="en-US" altLang="ko-KR"/>
              <a:t>)</a:t>
            </a:r>
            <a:r>
              <a:rPr lang="ko-KR" altLang="en-US"/>
              <a:t>를</a:t>
            </a:r>
            <a:r>
              <a:rPr lang="en-US" altLang="ko-KR"/>
              <a:t> </a:t>
            </a:r>
            <a:r>
              <a:rPr lang="ko-KR" altLang="en-US"/>
              <a:t>통해 비트 흐름을 전송하기 위해 필요한 기능들을 조정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인터페이스의 기계적</a:t>
            </a:r>
            <a:r>
              <a:rPr lang="en-US" altLang="ko-KR"/>
              <a:t>, </a:t>
            </a:r>
            <a:r>
              <a:rPr lang="ko-KR" altLang="en-US"/>
              <a:t>전기적 규격</a:t>
            </a:r>
            <a:r>
              <a:rPr lang="en-US" altLang="ko-KR"/>
              <a:t>, </a:t>
            </a:r>
            <a:r>
              <a:rPr lang="ko-KR" altLang="en-US"/>
              <a:t>전송 매체를 규정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데이터 링크 계층으로부터 데이터를 받아 통신 링크를 따라 전송될 수 있는 형태로 변환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비트의 흐름을 전자기 신호로 변환하는 것과 매체를 통해 신호를 전송하는 것을 감독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429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 OSI </a:t>
            </a:r>
            <a:r>
              <a:rPr lang="ko-KR" altLang="en-US"/>
              <a:t>참조 모델의 각 계층의 기능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1. </a:t>
            </a:r>
            <a:r>
              <a:rPr lang="ko-KR" altLang="en-US" sz="4000">
                <a:solidFill>
                  <a:srgbClr val="FF0000"/>
                </a:solidFill>
              </a:rPr>
              <a:t>물리 계층</a:t>
            </a:r>
            <a:endParaRPr lang="ko-KR" altLang="en-US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32F72320-C0D7-4C33-8FC8-9B64BB6CA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3991"/>
          <a:stretch/>
        </p:blipFill>
        <p:spPr>
          <a:xfrm rot="16200000">
            <a:off x="4101142" y="-515372"/>
            <a:ext cx="3988128" cy="93174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399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 OSI </a:t>
            </a:r>
            <a:r>
              <a:rPr lang="ko-KR" altLang="en-US"/>
              <a:t>참조 모델의 각 계층의 기능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2. </a:t>
            </a:r>
            <a:r>
              <a:rPr lang="ko-KR" altLang="en-US" sz="4000">
                <a:solidFill>
                  <a:srgbClr val="FF0000"/>
                </a:solidFill>
              </a:rPr>
              <a:t>데이터 링 크 계층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F253F-73CE-4C9E-A2F1-29B254DB1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/>
              <a:t>데이터 링크 계층</a:t>
            </a:r>
            <a:r>
              <a:rPr lang="en-US" altLang="ko-KR"/>
              <a:t>(Data Link Layer)</a:t>
            </a:r>
          </a:p>
          <a:p>
            <a:pPr lvl="1"/>
            <a:r>
              <a:rPr lang="ko-KR" altLang="en-US"/>
              <a:t>두 논리적 장치 사이의 데이터 수신과 송신을 담당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물리 계층에서 발생하는 오류를 발견하면 수정하지 않고 폐기 후 재전송을 요청하는 기능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링크의 확립</a:t>
            </a:r>
            <a:r>
              <a:rPr lang="en-US" altLang="ko-KR"/>
              <a:t>, </a:t>
            </a:r>
            <a:r>
              <a:rPr lang="ko-KR" altLang="en-US"/>
              <a:t>유지</a:t>
            </a:r>
            <a:r>
              <a:rPr lang="en-US" altLang="ko-KR"/>
              <a:t>, </a:t>
            </a:r>
            <a:r>
              <a:rPr lang="ko-KR" altLang="en-US"/>
              <a:t>단절의 수단을 제공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흐름 제어와 오류 검출의 기능을 수행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네트워크 계층으로부터 전달받은 패킷에 헤더와 트레일러를 추가하여 새로운 형태의 데이터 단위을 생성</a:t>
            </a:r>
            <a:r>
              <a:rPr lang="en-US" altLang="ko-KR"/>
              <a:t>(</a:t>
            </a:r>
            <a:r>
              <a:rPr lang="ko-KR" altLang="en-US"/>
              <a:t>프레임</a:t>
            </a:r>
            <a:r>
              <a:rPr lang="en-US" altLang="ko-KR"/>
              <a:t>)</a:t>
            </a:r>
          </a:p>
          <a:p>
            <a:pPr lvl="1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387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 OSI </a:t>
            </a:r>
            <a:r>
              <a:rPr lang="ko-KR" altLang="en-US"/>
              <a:t>참조 모델의 각 계층의 기능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2. </a:t>
            </a:r>
            <a:r>
              <a:rPr lang="ko-KR" altLang="en-US" sz="4000">
                <a:solidFill>
                  <a:srgbClr val="FF0000"/>
                </a:solidFill>
              </a:rPr>
              <a:t>데이터 링 크 계층</a:t>
            </a:r>
            <a:endParaRPr lang="ko-KR" altLang="en-US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C4ACD498-BF4C-456B-80FA-45B06FBB8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969" t="9000" r="9954" b="7714"/>
          <a:stretch/>
        </p:blipFill>
        <p:spPr>
          <a:xfrm rot="16200000">
            <a:off x="3829788" y="334965"/>
            <a:ext cx="4530835" cy="77849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29D3E40-B009-40B1-8467-115A190784B9}"/>
              </a:ext>
            </a:extLst>
          </p:cNvPr>
          <p:cNvSpPr txBox="1"/>
          <p:nvPr/>
        </p:nvSpPr>
        <p:spPr>
          <a:xfrm>
            <a:off x="4941115" y="2273417"/>
            <a:ext cx="26099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데이터 블록의 시작</a:t>
            </a: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/>
              <a:t>MAC </a:t>
            </a:r>
            <a:r>
              <a:rPr lang="ko-KR" altLang="en-US"/>
              <a:t>주소 등의 정보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40F1211-9DB7-47E1-BBED-00920C31931D}"/>
              </a:ext>
            </a:extLst>
          </p:cNvPr>
          <p:cNvCxnSpPr>
            <a:cxnSpLocks/>
          </p:cNvCxnSpPr>
          <p:nvPr/>
        </p:nvCxnSpPr>
        <p:spPr>
          <a:xfrm flipH="1">
            <a:off x="4882310" y="2940356"/>
            <a:ext cx="1363777" cy="775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ADB1DF5-E92B-4966-9E1D-2E40FE75208C}"/>
              </a:ext>
            </a:extLst>
          </p:cNvPr>
          <p:cNvSpPr txBox="1"/>
          <p:nvPr/>
        </p:nvSpPr>
        <p:spPr>
          <a:xfrm>
            <a:off x="738189" y="2596582"/>
            <a:ext cx="256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전송 오류 검출 코드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4AAF1CF-B7E0-4000-9C40-A9716535DAAE}"/>
              </a:ext>
            </a:extLst>
          </p:cNvPr>
          <p:cNvCxnSpPr>
            <a:stCxn id="11" idx="2"/>
          </p:cNvCxnSpPr>
          <p:nvPr/>
        </p:nvCxnSpPr>
        <p:spPr>
          <a:xfrm>
            <a:off x="2020752" y="2965914"/>
            <a:ext cx="1175454" cy="825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477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 OSI </a:t>
            </a:r>
            <a:r>
              <a:rPr lang="ko-KR" altLang="en-US"/>
              <a:t>참조 모델의 각 계층의 기능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2. </a:t>
            </a:r>
            <a:r>
              <a:rPr lang="ko-KR" altLang="en-US" sz="4000">
                <a:solidFill>
                  <a:srgbClr val="FF0000"/>
                </a:solidFill>
              </a:rPr>
              <a:t>데이터 링 크 계층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F253F-73CE-4C9E-A2F1-29B254DB1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데이터 링크 계층은 </a:t>
            </a:r>
            <a:r>
              <a:rPr lang="en-US" altLang="ko-KR"/>
              <a:t>OSI </a:t>
            </a:r>
            <a:r>
              <a:rPr lang="ko-KR" altLang="en-US"/>
              <a:t>참조 모델의 두 번째 계층으로 물리적 매체를 통해 데이터를 전송하는 역할을 합니다</a:t>
            </a:r>
            <a:r>
              <a:rPr lang="en-US" altLang="ko-KR"/>
              <a:t>. </a:t>
            </a:r>
            <a:r>
              <a:rPr lang="ko-KR" altLang="en-US"/>
              <a:t>네트워크 장치 간의 데이터 전송을 관리하고 프레임을 통해 데이터를 전송합니다</a:t>
            </a:r>
            <a:r>
              <a:rPr lang="en-US" altLang="ko-KR"/>
              <a:t>. </a:t>
            </a:r>
            <a:r>
              <a:rPr lang="ko-KR" altLang="en-US"/>
              <a:t>프레임은 헤더</a:t>
            </a:r>
            <a:r>
              <a:rPr lang="en-US" altLang="ko-KR"/>
              <a:t>, </a:t>
            </a:r>
            <a:r>
              <a:rPr lang="ko-KR" altLang="en-US"/>
              <a:t>데이터</a:t>
            </a:r>
            <a:r>
              <a:rPr lang="en-US" altLang="ko-KR"/>
              <a:t>, </a:t>
            </a:r>
            <a:r>
              <a:rPr lang="ko-KR" altLang="en-US"/>
              <a:t>트레일러로 구성되어 있으며</a:t>
            </a:r>
            <a:r>
              <a:rPr lang="en-US" altLang="ko-KR"/>
              <a:t>, </a:t>
            </a:r>
            <a:r>
              <a:rPr lang="ko-KR" altLang="en-US"/>
              <a:t>헤더에는 주소 정보</a:t>
            </a:r>
            <a:r>
              <a:rPr lang="en-US" altLang="ko-KR"/>
              <a:t>(MAC </a:t>
            </a:r>
            <a:r>
              <a:rPr lang="ko-KR" altLang="en-US"/>
              <a:t>주소</a:t>
            </a:r>
            <a:r>
              <a:rPr lang="en-US" altLang="ko-KR"/>
              <a:t>)</a:t>
            </a:r>
            <a:r>
              <a:rPr lang="ko-KR" altLang="en-US"/>
              <a:t>와 프레임 유형</a:t>
            </a:r>
            <a:r>
              <a:rPr lang="en-US" altLang="ko-KR"/>
              <a:t>(IPv4, ARP </a:t>
            </a:r>
            <a:r>
              <a:rPr lang="ko-KR" altLang="en-US"/>
              <a:t>등</a:t>
            </a:r>
            <a:r>
              <a:rPr lang="en-US" altLang="ko-KR"/>
              <a:t>)</a:t>
            </a:r>
            <a:r>
              <a:rPr lang="ko-KR" altLang="en-US"/>
              <a:t>이 포함되고</a:t>
            </a:r>
            <a:r>
              <a:rPr lang="en-US" altLang="ko-KR"/>
              <a:t>, </a:t>
            </a:r>
            <a:r>
              <a:rPr lang="ko-KR" altLang="en-US"/>
              <a:t>트레일러에는 오류 검출 정보가 포함됩니다</a:t>
            </a:r>
            <a:r>
              <a:rPr lang="en-US" altLang="ko-KR"/>
              <a:t>. </a:t>
            </a:r>
            <a:r>
              <a:rPr lang="ko-KR" altLang="en-US"/>
              <a:t>흐름제어 등을 통해 안정적이고 효율적인 데이터 전송을 보장합니다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흐름제어는 송신자가 보내는 데이터를 처리할 수 있는 속도에 맞추어 데이터 전송을 조절</a:t>
            </a:r>
            <a:r>
              <a:rPr lang="en-US" altLang="ko-KR"/>
              <a:t>, </a:t>
            </a:r>
            <a:r>
              <a:rPr lang="ko-KR" altLang="en-US"/>
              <a:t>데이터 손실이나 혼잡을 방지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5063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 OSI </a:t>
            </a:r>
            <a:r>
              <a:rPr lang="ko-KR" altLang="en-US"/>
              <a:t>참조 모델의 각 계층의 기능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2. </a:t>
            </a:r>
            <a:r>
              <a:rPr lang="ko-KR" altLang="en-US" sz="4000">
                <a:solidFill>
                  <a:srgbClr val="FF0000"/>
                </a:solidFill>
              </a:rPr>
              <a:t>데이터 링 크 계층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F253F-73CE-4C9E-A2F1-29B254DB1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정지</a:t>
            </a:r>
            <a:r>
              <a:rPr lang="en-US" altLang="ko-KR"/>
              <a:t>-</a:t>
            </a:r>
            <a:r>
              <a:rPr lang="ko-KR" altLang="en-US"/>
              <a:t>대기 흐름 제어</a:t>
            </a:r>
            <a:r>
              <a:rPr lang="en-US" altLang="ko-KR"/>
              <a:t>(stop-and-wait flow control)</a:t>
            </a:r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03FA2A91-3477-4119-AA49-91B32E9F6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479" y="2483085"/>
            <a:ext cx="4563478" cy="36938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03549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963169-D3ED-4B8B-A5FE-014C0674E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 OSI </a:t>
            </a:r>
            <a:r>
              <a:rPr lang="ko-KR" altLang="en-US"/>
              <a:t>참조 모델의 각 계층의 기능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2. </a:t>
            </a:r>
            <a:r>
              <a:rPr lang="ko-KR" altLang="en-US" sz="4000">
                <a:solidFill>
                  <a:srgbClr val="FF0000"/>
                </a:solidFill>
              </a:rPr>
              <a:t>데이터 링 크 계층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0DE365-2BA3-4CB5-9155-D1AD73A97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슬라이딩 윈도우 흐름 제어</a:t>
            </a:r>
            <a:r>
              <a:rPr lang="en-US" altLang="ko-KR"/>
              <a:t>(Sliding Window Flow Control)</a:t>
            </a:r>
          </a:p>
          <a:p>
            <a:pPr lvl="1"/>
            <a:r>
              <a:rPr lang="ko-KR" altLang="en-US"/>
              <a:t>송신자가 여러 개의 프레임을 동시에 전송하는 방식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BE1DC10-A38D-4B0E-873F-E3FC7887A744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1ED6F69-0891-41F9-A78F-C0BA11F229D9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5D658C69-B694-4A68-9ABC-7A5E9F5BB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667" y="2759978"/>
            <a:ext cx="5700971" cy="38741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1766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DE255-B3D7-4304-9B72-89085CC99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03 OSI </a:t>
            </a:r>
            <a:r>
              <a:rPr lang="ko-KR" altLang="en-US"/>
              <a:t>참조 모델의 각 계층의 기능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2. </a:t>
            </a:r>
            <a:r>
              <a:rPr lang="ko-KR" altLang="en-US" sz="4000">
                <a:solidFill>
                  <a:srgbClr val="FF0000"/>
                </a:solidFill>
              </a:rPr>
              <a:t>데이터 링 크 계층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8CAEE8-D67B-456A-AEBD-850E283F4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버퍼링</a:t>
            </a:r>
            <a:r>
              <a:rPr lang="en-US" altLang="ko-KR"/>
              <a:t>(Buffering)</a:t>
            </a:r>
          </a:p>
          <a:p>
            <a:pPr lvl="1"/>
            <a:r>
              <a:rPr lang="ko-KR" altLang="en-US"/>
              <a:t>수신자는 버퍼에 데이터를 저장하고</a:t>
            </a:r>
            <a:r>
              <a:rPr lang="en-US" altLang="ko-KR"/>
              <a:t>, </a:t>
            </a:r>
            <a:r>
              <a:rPr lang="ko-KR" altLang="en-US"/>
              <a:t>처리할 준비가 되었을 때 데이터를 데이터를 읽어 처리</a:t>
            </a:r>
            <a:r>
              <a:rPr lang="en-US" altLang="ko-KR"/>
              <a:t>.</a:t>
            </a:r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BE12A8D-C41D-411A-8063-38A8E4BDAFEB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E6A4A55-98C3-4355-B05F-03DF05D9BDF6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029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제목 1">
            <a:extLst>
              <a:ext uri="{FF2B5EF4-FFF2-40B4-BE49-F238E27FC236}">
                <a16:creationId xmlns:a16="http://schemas.microsoft.com/office/drawing/2014/main" id="{087FFAE3-392C-4463-BA85-F645850897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ko-KR" altLang="en-US"/>
              <a:t>학습목표</a:t>
            </a:r>
          </a:p>
        </p:txBody>
      </p:sp>
      <p:sp>
        <p:nvSpPr>
          <p:cNvPr id="3075" name="내용 개체 틀 2">
            <a:extLst>
              <a:ext uri="{FF2B5EF4-FFF2-40B4-BE49-F238E27FC236}">
                <a16:creationId xmlns:a16="http://schemas.microsoft.com/office/drawing/2014/main" id="{0D81E865-AE34-46B1-94B3-5B223962A3F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buFont typeface="맑은 고딕" panose="020B0503020000020004" pitchFamily="50" charset="-127"/>
              <a:buAutoNum type="arabicPeriod"/>
            </a:pPr>
            <a:r>
              <a:rPr lang="en-US" altLang="ko-KR"/>
              <a:t>OSI </a:t>
            </a:r>
            <a:r>
              <a:rPr lang="ko-KR" altLang="en-US"/>
              <a:t>참조 모델의 목적과 계층화의 장점을 설명할 수 있다</a:t>
            </a:r>
            <a:r>
              <a:rPr lang="en-US" altLang="ko-KR"/>
              <a:t>.</a:t>
            </a:r>
          </a:p>
          <a:p>
            <a:pPr marL="514350" indent="-514350" eaLnBrk="1" hangingPunct="1">
              <a:buFont typeface="맑은 고딕" panose="020B0503020000020004" pitchFamily="50" charset="-127"/>
              <a:buAutoNum type="arabicPeriod"/>
            </a:pPr>
            <a:endParaRPr lang="en-US" altLang="ko-KR"/>
          </a:p>
          <a:p>
            <a:pPr marL="514350" indent="-514350" eaLnBrk="1" hangingPunct="1">
              <a:buFont typeface="맑은 고딕" panose="020B0503020000020004" pitchFamily="50" charset="-127"/>
              <a:buAutoNum type="arabicPeriod"/>
            </a:pPr>
            <a:r>
              <a:rPr lang="en-US" altLang="ko-KR"/>
              <a:t>OSI 7 </a:t>
            </a:r>
            <a:r>
              <a:rPr lang="ko-KR" altLang="en-US"/>
              <a:t>계층의 분류에 대하여 설명할 수 있다</a:t>
            </a:r>
            <a:r>
              <a:rPr lang="en-US" altLang="ko-KR"/>
              <a:t>.</a:t>
            </a:r>
          </a:p>
          <a:p>
            <a:pPr marL="514350" indent="-514350" eaLnBrk="1" hangingPunct="1">
              <a:buFont typeface="맑은 고딕" panose="020B0503020000020004" pitchFamily="50" charset="-127"/>
              <a:buAutoNum type="arabicPeriod"/>
            </a:pPr>
            <a:endParaRPr lang="en-US" altLang="ko-KR"/>
          </a:p>
          <a:p>
            <a:pPr marL="514350" indent="-514350" eaLnBrk="1" hangingPunct="1">
              <a:buFont typeface="맑은 고딕" panose="020B0503020000020004" pitchFamily="50" charset="-127"/>
              <a:buAutoNum type="arabicPeriod"/>
            </a:pPr>
            <a:r>
              <a:rPr lang="en-US" altLang="ko-KR"/>
              <a:t>OSI </a:t>
            </a:r>
            <a:r>
              <a:rPr lang="ko-KR" altLang="en-US"/>
              <a:t>참조 모델의 각 계층의 기능에 대하여 설명할 수 있다</a:t>
            </a:r>
            <a:r>
              <a:rPr lang="en-US" altLang="ko-KR"/>
              <a:t>.</a:t>
            </a:r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4EE0F8D-74AC-4A56-94A4-A67030477664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F394F06-4F10-4834-B3CB-4AA9133D0070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4906963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4F6AA2-C373-4B0D-8292-6E1B9A96C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/>
              <a:t>OSI(Open System Interconnection) </a:t>
            </a:r>
            <a:r>
              <a:rPr lang="ko-KR" altLang="en-US" sz="3600"/>
              <a:t>참조 모델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102CD7C9-9E5B-4DCB-9579-7880D254D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406" y="1966785"/>
            <a:ext cx="10515600" cy="44293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56596EF-FD28-401A-A300-A3611B53CE2B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7393107-CE1D-4C37-BB7D-44940EDA0B84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951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A246ED-84F0-4CD6-9E46-23E858D7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/>
              <a:t>OSI(Open System Interconnection) </a:t>
            </a:r>
            <a:r>
              <a:rPr lang="ko-KR" altLang="en-US" sz="3600"/>
              <a:t>참조 모델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071B3B-75A0-4809-B91D-AF0800794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OSI</a:t>
            </a:r>
            <a:r>
              <a:rPr lang="ko-KR" altLang="en-US"/>
              <a:t> 참조 모델은 컴퓨터 네트워크에서 통신이 어떻게 이루어지는지를 설명하기 위한 이론적 모델로</a:t>
            </a:r>
            <a:r>
              <a:rPr lang="en-US" altLang="ko-KR"/>
              <a:t>, </a:t>
            </a:r>
            <a:r>
              <a:rPr lang="ko-KR" altLang="en-US"/>
              <a:t>총 </a:t>
            </a:r>
            <a:r>
              <a:rPr lang="en-US" altLang="ko-KR"/>
              <a:t>7</a:t>
            </a:r>
            <a:r>
              <a:rPr lang="ko-KR" altLang="en-US"/>
              <a:t>개의 계층으로 구성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OSI </a:t>
            </a:r>
            <a:r>
              <a:rPr lang="ko-KR" altLang="en-US"/>
              <a:t>참조 모델은 기반 구조에 관계없이 서로 다른 두 시스템 간에 통신을 원활하게 하는 프로토콜을 모아 놓은 것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E6DEEB7-EB68-4382-BDBA-8C852DC0EBD4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CA18899-741B-42BA-A1D1-067A3CFDD027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46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02C693E4-DB43-4AB7-B21C-380C6B7E2E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ko-KR"/>
              <a:t>01 OSI</a:t>
            </a:r>
            <a:r>
              <a:rPr lang="ko-KR" altLang="en-US"/>
              <a:t> 참조 모델의 목적과 계층화의 장점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1. OSI</a:t>
            </a:r>
            <a:r>
              <a:rPr lang="ko-KR" altLang="en-US" sz="4000">
                <a:solidFill>
                  <a:srgbClr val="FF0000"/>
                </a:solidFill>
              </a:rPr>
              <a:t> 참조 모델의 사용 목적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778F4D2E-F4F6-4E23-B5AF-12DA0762C1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2120900"/>
            <a:ext cx="10515600" cy="4056063"/>
          </a:xfrm>
        </p:spPr>
        <p:txBody>
          <a:bodyPr/>
          <a:lstStyle/>
          <a:p>
            <a:pPr eaLnBrk="1" hangingPunct="1"/>
            <a:r>
              <a:rPr lang="ko-KR" altLang="en-US"/>
              <a:t>하드웨어나 소프트웨어의 논리상의 변경 없이 서로 다른 시스템 간의 통신을 개방하는 것</a:t>
            </a:r>
            <a:endParaRPr lang="en-US" altLang="ko-KR"/>
          </a:p>
          <a:p>
            <a:pPr eaLnBrk="1" hangingPunct="1"/>
            <a:endParaRPr lang="en-US" altLang="ko-KR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/>
              <a:t>시스템 간의 상호 접속을 위한 개념을 도입</a:t>
            </a:r>
            <a:endParaRPr lang="en-US" altLang="ko-KR"/>
          </a:p>
          <a:p>
            <a:pPr marL="914400" lvl="1" indent="-457200">
              <a:buFont typeface="+mj-ea"/>
              <a:buAutoNum type="circleNumDbPlain"/>
            </a:pPr>
            <a:r>
              <a:rPr lang="en-US" altLang="ko-KR"/>
              <a:t>OSI </a:t>
            </a:r>
            <a:r>
              <a:rPr lang="ko-KR" altLang="en-US"/>
              <a:t>참조 모델의 규격을 개발하는 데 있어 그 범위를 규정</a:t>
            </a:r>
            <a:endParaRPr lang="en-US" altLang="ko-KR"/>
          </a:p>
          <a:p>
            <a:pPr marL="914400" lvl="1" indent="-457200">
              <a:buFont typeface="+mj-ea"/>
              <a:buAutoNum type="circleNumDbPlain"/>
            </a:pPr>
            <a:r>
              <a:rPr lang="ko-KR" altLang="en-US"/>
              <a:t>관련 규격의 적합성을 공통적인 기반으로 조정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C65062B-7037-45E9-B67B-411914438FF4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1FE8CFD-DA6B-4FCF-999B-318938F61B84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제목 1">
            <a:extLst>
              <a:ext uri="{FF2B5EF4-FFF2-40B4-BE49-F238E27FC236}">
                <a16:creationId xmlns:a16="http://schemas.microsoft.com/office/drawing/2014/main" id="{02C693E4-DB43-4AB7-B21C-380C6B7E2E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ko-KR"/>
              <a:t>01 OSI</a:t>
            </a:r>
            <a:r>
              <a:rPr lang="ko-KR" altLang="en-US"/>
              <a:t> 참조 모델의 목적과 계층화의 장점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2. OSI </a:t>
            </a:r>
            <a:r>
              <a:rPr lang="ko-KR" altLang="en-US" sz="4000">
                <a:solidFill>
                  <a:srgbClr val="FF0000"/>
                </a:solidFill>
              </a:rPr>
              <a:t>참조 모델의 계층화의 장점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4099" name="내용 개체 틀 2">
            <a:extLst>
              <a:ext uri="{FF2B5EF4-FFF2-40B4-BE49-F238E27FC236}">
                <a16:creationId xmlns:a16="http://schemas.microsoft.com/office/drawing/2014/main" id="{778F4D2E-F4F6-4E23-B5AF-12DA0762C1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0" y="2120900"/>
            <a:ext cx="10515600" cy="4056063"/>
          </a:xfrm>
        </p:spPr>
        <p:txBody>
          <a:bodyPr/>
          <a:lstStyle/>
          <a:p>
            <a:pPr eaLnBrk="1" hangingPunct="1"/>
            <a:r>
              <a:rPr lang="ko-KR" altLang="en-US"/>
              <a:t>각 계층은 처리해야 할 고유 기능과 함께 다른 시스템의 동일</a:t>
            </a:r>
            <a:r>
              <a:rPr lang="en-US" altLang="ko-KR"/>
              <a:t>(peer) </a:t>
            </a:r>
            <a:r>
              <a:rPr lang="ko-KR" altLang="en-US"/>
              <a:t>계층과 통신하는데 필요한 기능들을 정의</a:t>
            </a:r>
            <a:endParaRPr lang="en-US" altLang="ko-KR"/>
          </a:p>
          <a:p>
            <a:pPr eaLnBrk="1" hangingPunct="1"/>
            <a:r>
              <a:rPr lang="ko-KR" altLang="en-US"/>
              <a:t>동일 계층 간에 수평적인 능력과 기능을 갖고 각 계층은 서로 독립되어 있음</a:t>
            </a:r>
            <a:r>
              <a:rPr lang="en-US" altLang="ko-KR"/>
              <a:t>.</a:t>
            </a:r>
          </a:p>
          <a:p>
            <a:pPr eaLnBrk="1" hangingPunct="1"/>
            <a:r>
              <a:rPr lang="ko-KR" altLang="en-US"/>
              <a:t>각 계층은 다른 계층에 변화가 있더라도 영향을 전혀 받지 않도록 독립적으로 설계</a:t>
            </a:r>
            <a:endParaRPr lang="en-US" altLang="ko-KR"/>
          </a:p>
          <a:p>
            <a:pPr eaLnBrk="1" hangingPunct="1"/>
            <a:r>
              <a:rPr lang="ko-KR" altLang="en-US"/>
              <a:t>통신을 위한 하나의 큰 작업이 여러 개의 계층으로 나누어져서 관리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C65062B-7037-45E9-B67B-411914438FF4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1FE8CFD-DA6B-4FCF-999B-318938F61B84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242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/>
              <a:t>01 OSI</a:t>
            </a:r>
            <a:r>
              <a:rPr lang="ko-KR" altLang="en-US"/>
              <a:t> 참조 모델의 목적과 계층화의 장점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2. OSI </a:t>
            </a:r>
            <a:r>
              <a:rPr lang="ko-KR" altLang="en-US" sz="4000">
                <a:solidFill>
                  <a:srgbClr val="FF0000"/>
                </a:solidFill>
              </a:rPr>
              <a:t>참조 모델의 계층화의 장점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F253F-73CE-4C9E-A2F1-29B254DB1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ea"/>
              <a:buAutoNum type="circleNumDbPlain"/>
            </a:pPr>
            <a:r>
              <a:rPr lang="ko-KR" altLang="en-US"/>
              <a:t>다른 계층과는 기술적인 측면에서 다른 기능을 처리하도록 계층을 명확하게 분리</a:t>
            </a:r>
            <a:endParaRPr lang="en-US" altLang="ko-KR"/>
          </a:p>
          <a:p>
            <a:pPr marL="514350" indent="-514350">
              <a:buFont typeface="+mj-ea"/>
              <a:buAutoNum type="circleNumDbPlain"/>
            </a:pPr>
            <a:r>
              <a:rPr lang="ko-KR" altLang="en-US"/>
              <a:t>기능이 비슷한 것들은 하나의 계층으로 모아서 구성</a:t>
            </a:r>
            <a:endParaRPr lang="en-US" altLang="ko-KR"/>
          </a:p>
          <a:p>
            <a:pPr marL="514350" indent="-514350">
              <a:buFont typeface="+mj-ea"/>
              <a:buAutoNum type="circleNumDbPlain"/>
            </a:pPr>
            <a:r>
              <a:rPr lang="ko-KR" altLang="en-US"/>
              <a:t>인접한 층의 서비스를 변형시키지 않고도 구조적인 기능</a:t>
            </a:r>
            <a:r>
              <a:rPr lang="en-US" altLang="ko-KR"/>
              <a:t>, </a:t>
            </a:r>
            <a:r>
              <a:rPr lang="ko-KR" altLang="en-US"/>
              <a:t>하드웨어 기능</a:t>
            </a:r>
            <a:r>
              <a:rPr lang="en-US" altLang="ko-KR"/>
              <a:t>, </a:t>
            </a:r>
            <a:r>
              <a:rPr lang="ko-KR" altLang="en-US"/>
              <a:t>소프트웨어 기능에 따라 프로토콜을 변형시킬 수 있도록 설정</a:t>
            </a:r>
            <a:endParaRPr lang="en-US" altLang="ko-KR"/>
          </a:p>
          <a:p>
            <a:pPr marL="514350" indent="-514350">
              <a:buFont typeface="+mj-ea"/>
              <a:buAutoNum type="circleNumDbPlain"/>
            </a:pPr>
            <a:r>
              <a:rPr lang="ko-KR" altLang="en-US"/>
              <a:t>각 층의 경계에서는 바로 위 계층과 바로 아래 계층 간의 인터페이스만 정의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139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02 OSI</a:t>
            </a:r>
            <a:r>
              <a:rPr lang="ko-KR" altLang="en-US"/>
              <a:t> </a:t>
            </a:r>
            <a:r>
              <a:rPr lang="en-US" altLang="ko-KR"/>
              <a:t>7 </a:t>
            </a:r>
            <a:r>
              <a:rPr lang="ko-KR" altLang="en-US"/>
              <a:t>계층의 분류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1. </a:t>
            </a:r>
            <a:r>
              <a:rPr lang="ko-KR" altLang="en-US" sz="4000">
                <a:solidFill>
                  <a:srgbClr val="FF0000"/>
                </a:solidFill>
              </a:rPr>
              <a:t>계층 구조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F253F-73CE-4C9E-A2F1-29B254DB1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OSI </a:t>
            </a:r>
            <a:r>
              <a:rPr lang="ko-KR" altLang="en-US"/>
              <a:t>참조 모델 </a:t>
            </a:r>
            <a:r>
              <a:rPr lang="en-US" altLang="ko-KR"/>
              <a:t>: </a:t>
            </a:r>
            <a:r>
              <a:rPr lang="ko-KR" altLang="en-US"/>
              <a:t>모든 종류의 시스템 간의 통신을 할 수 있는 네트워크 시스템의 설계를 위한 계층 구조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33F0F340-75C5-4804-B073-44E1B00A54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715" r="14085" b="7278"/>
          <a:stretch/>
        </p:blipFill>
        <p:spPr>
          <a:xfrm rot="16200000">
            <a:off x="2168077" y="1782673"/>
            <a:ext cx="3777203" cy="57778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BDD6CDC-B4BB-465E-B09E-93195E0E7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5157" y="2785654"/>
            <a:ext cx="4692350" cy="18859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FCC6082-3A6B-4BDE-A7D7-570A16806F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5157" y="5014913"/>
            <a:ext cx="4545368" cy="15452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7390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2B4D6E-DF28-4158-B53B-C8A4AE757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02 OSI</a:t>
            </a:r>
            <a:r>
              <a:rPr lang="ko-KR" altLang="en-US"/>
              <a:t> </a:t>
            </a:r>
            <a:r>
              <a:rPr lang="en-US" altLang="ko-KR"/>
              <a:t>7 </a:t>
            </a:r>
            <a:r>
              <a:rPr lang="ko-KR" altLang="en-US"/>
              <a:t>계층의 분류</a:t>
            </a:r>
            <a:br>
              <a:rPr lang="en-US" altLang="ko-KR"/>
            </a:br>
            <a:r>
              <a:rPr lang="en-US" altLang="ko-KR" sz="4000">
                <a:solidFill>
                  <a:srgbClr val="FF0000"/>
                </a:solidFill>
              </a:rPr>
              <a:t>2. </a:t>
            </a:r>
            <a:r>
              <a:rPr lang="ko-KR" altLang="en-US" sz="4000">
                <a:solidFill>
                  <a:srgbClr val="FF0000"/>
                </a:solidFill>
              </a:rPr>
              <a:t>계층 간 인터페이스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F253F-73CE-4C9E-A2F1-29B254DB1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데이터와 네트워크 정보가 송신 측의 각 계층을 따라 전달되고 다시 수신측의 각 계층을 따라 거꾸로 복구되는 것은 인접한 계층 간의 인터페이스</a:t>
            </a:r>
            <a:r>
              <a:rPr lang="en-US" altLang="ko-KR"/>
              <a:t>(interface)</a:t>
            </a:r>
            <a:r>
              <a:rPr lang="ko-KR" altLang="en-US"/>
              <a:t>에 의해 이루어 짐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즉</a:t>
            </a:r>
            <a:r>
              <a:rPr lang="en-US" altLang="ko-KR"/>
              <a:t>, </a:t>
            </a:r>
            <a:r>
              <a:rPr lang="ko-KR" altLang="en-US"/>
              <a:t>한 계층은 바로 위의 계층에만 정의된 서비스를 제공해 주므로</a:t>
            </a:r>
            <a:r>
              <a:rPr lang="en-US" altLang="ko-KR"/>
              <a:t>, </a:t>
            </a:r>
            <a:r>
              <a:rPr lang="ko-KR" altLang="en-US"/>
              <a:t>다른 계층을 전혀 바꾸지 않고도 해당 계층의 기능을 구현하는 방식을 변경하거나 대체할 수 있는 것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4DDE82-2FD0-4B09-9269-042CE9EB5B88}"/>
              </a:ext>
            </a:extLst>
          </p:cNvPr>
          <p:cNvCxnSpPr>
            <a:cxnSpLocks/>
          </p:cNvCxnSpPr>
          <p:nvPr/>
        </p:nvCxnSpPr>
        <p:spPr>
          <a:xfrm>
            <a:off x="369888" y="1728788"/>
            <a:ext cx="1145063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7AA1E4-2409-4BBD-8366-F68685DD5968}"/>
              </a:ext>
            </a:extLst>
          </p:cNvPr>
          <p:cNvCxnSpPr>
            <a:cxnSpLocks/>
          </p:cNvCxnSpPr>
          <p:nvPr/>
        </p:nvCxnSpPr>
        <p:spPr>
          <a:xfrm>
            <a:off x="554038" y="365125"/>
            <a:ext cx="0" cy="6269038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381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843</Words>
  <Application>Microsoft Office PowerPoint</Application>
  <PresentationFormat>와이드스크린</PresentationFormat>
  <Paragraphs>91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굴림</vt:lpstr>
      <vt:lpstr>맑은 고딕</vt:lpstr>
      <vt:lpstr>Arial</vt:lpstr>
      <vt:lpstr>Office 테마</vt:lpstr>
      <vt:lpstr>컴퓨터 네트워크</vt:lpstr>
      <vt:lpstr>학습목표</vt:lpstr>
      <vt:lpstr>OSI(Open System Interconnection) 참조 모델</vt:lpstr>
      <vt:lpstr>OSI(Open System Interconnection) 참조 모델</vt:lpstr>
      <vt:lpstr>01 OSI 참조 모델의 목적과 계층화의 장점 1. OSI 참조 모델의 사용 목적</vt:lpstr>
      <vt:lpstr>01 OSI 참조 모델의 목적과 계층화의 장점 2. OSI 참조 모델의 계층화의 장점</vt:lpstr>
      <vt:lpstr>01 OSI 참조 모델의 목적과 계층화의 장점 2. OSI 참조 모델의 계층화의 장점</vt:lpstr>
      <vt:lpstr>02 OSI 7 계층의 분류 1. 계층 구조</vt:lpstr>
      <vt:lpstr>02 OSI 7 계층의 분류 2. 계층 간 인터페이스</vt:lpstr>
      <vt:lpstr>02 OSI 7 계층의 분류 3. 계층의 구성</vt:lpstr>
      <vt:lpstr>02 OSI 7 계층의 분류 3. 계층의 구성</vt:lpstr>
      <vt:lpstr>03 OSI 참조 모델의 각 계층의 기능 1. 물리 계층</vt:lpstr>
      <vt:lpstr>03 OSI 참조 모델의 각 계층의 기능 1. 물리 계층</vt:lpstr>
      <vt:lpstr>03 OSI 참조 모델의 각 계층의 기능 2. 데이터 링 크 계층</vt:lpstr>
      <vt:lpstr>03 OSI 참조 모델의 각 계층의 기능 2. 데이터 링 크 계층</vt:lpstr>
      <vt:lpstr>03 OSI 참조 모델의 각 계층의 기능 2. 데이터 링 크 계층</vt:lpstr>
      <vt:lpstr>03 OSI 참조 모델의 각 계층의 기능 2. 데이터 링 크 계층</vt:lpstr>
      <vt:lpstr>03 OSI 참조 모델의 각 계층의 기능 2. 데이터 링 크 계층</vt:lpstr>
      <vt:lpstr>03 OSI 참조 모델의 각 계층의 기능 2. 데이터 링 크 계층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 네트워크</dc:title>
  <dc:creator>잉구탱구</dc:creator>
  <cp:lastModifiedBy>잉구탱구</cp:lastModifiedBy>
  <cp:revision>17</cp:revision>
  <dcterms:created xsi:type="dcterms:W3CDTF">2025-03-20T04:33:58Z</dcterms:created>
  <dcterms:modified xsi:type="dcterms:W3CDTF">2025-03-20T08:13:27Z</dcterms:modified>
</cp:coreProperties>
</file>

<file path=docProps/thumbnail.jpeg>
</file>